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06" r:id="rId2"/>
    <p:sldId id="283" r:id="rId3"/>
    <p:sldId id="316" r:id="rId4"/>
    <p:sldId id="285" r:id="rId5"/>
    <p:sldId id="312" r:id="rId6"/>
    <p:sldId id="288" r:id="rId7"/>
    <p:sldId id="308" r:id="rId8"/>
    <p:sldId id="313" r:id="rId9"/>
    <p:sldId id="314" r:id="rId10"/>
    <p:sldId id="315" r:id="rId11"/>
    <p:sldId id="31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E7"/>
    <a:srgbClr val="011893"/>
    <a:srgbClr val="001C54"/>
    <a:srgbClr val="005998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29"/>
    <p:restoredTop sz="82770" autoAdjust="0"/>
  </p:normalViewPr>
  <p:slideViewPr>
    <p:cSldViewPr snapToGrid="0">
      <p:cViewPr varScale="1">
        <p:scale>
          <a:sx n="69" d="100"/>
          <a:sy n="69" d="100"/>
        </p:scale>
        <p:origin x="94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65E6C-6878-A14A-AE3C-9516DB574BC0}" type="datetimeFigureOut">
              <a:rPr lang="en-GB" smtClean="0"/>
              <a:t>28/02/2024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E8AAE-1F64-2E4A-B72C-35BF7ACB4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5517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AFA0C-5BB6-5D4B-9FB4-D51BEC2F520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734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BD6F5-383D-0AAF-1EB7-938EFFFEA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FE2885-20F7-4636-D549-E810F1BA1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71A05B-0DB4-F8A2-B172-DA38397684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153AF0-592C-0C53-5874-91A7D686A8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AFA0C-5BB6-5D4B-9FB4-D51BEC2F520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138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CD0B9-A187-B785-0B88-CF0F026E6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9D891A-C3BE-7765-0F71-7759A92D55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97B7A8-A610-FF4A-779A-7320EB8392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A7CD0-865D-0996-3496-EB92490AA2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AFA0C-5BB6-5D4B-9FB4-D51BEC2F520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456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AFA0C-5BB6-5D4B-9FB4-D51BEC2F520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1125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AE4D1-D460-E0CC-2A55-69609CFE5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55749C-549C-3251-C750-37DB80042C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F7BA57-C29F-B7A7-6BBF-FAFF691888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7200"/>
            <a:r>
              <a:rPr lang="en-IE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 it feasible and is there a market for it?</a:t>
            </a:r>
            <a:endParaRPr lang="en-GB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228600"/>
            <a:r>
              <a:rPr lang="en-IE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Planning and Projections – Has the market been researched &amp; competitors identified?</a:t>
            </a:r>
            <a:endParaRPr lang="en-GB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/>
            <a:r>
              <a:rPr lang="en-IE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quickly can it be commercialised?</a:t>
            </a:r>
            <a:endParaRPr lang="en-GB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/>
            <a:r>
              <a:rPr lang="en-IE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Does the project have export potential?</a:t>
            </a:r>
            <a:endParaRPr lang="en-GB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3D2976-7DF7-91A6-8D7A-604E10335D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AFA0C-5BB6-5D4B-9FB4-D51BEC2F520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9802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Cost Breakdown:</a:t>
            </a:r>
            <a:endParaRPr lang="en-GB" b="0" i="0" dirty="0">
              <a:solidFill>
                <a:srgbClr val="E3E3E3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Development: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Costs associated with building the blockchain infrastructure, smart contracts, and user interface.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Operations: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Ongoing expenses for maintaining the platform, including server costs, personnel, and marketing.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Integration: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Facilitating seamless integration with existing educational databases and systems.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Funding Strategies:</a:t>
            </a:r>
            <a:endParaRPr lang="en-GB" b="0" i="0" dirty="0">
              <a:solidFill>
                <a:srgbClr val="E3E3E3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Bootstrapping: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Utilizing personal funds or resources from the founding team to initiate development.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Grant funding: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Seeking financial support from government agencies or educational institutions interested in fostering innovation in the education sector.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Venture Capital: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Partnering with venture capital firms interested in investing in high-growth blockchain startups.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Token-based incentive system: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Implementing a tokenized reward system to incentivize participation and adoption from educational institutions and individuals within the </a:t>
            </a:r>
            <a:r>
              <a:rPr lang="en-GB" b="0" i="0" dirty="0" err="1">
                <a:solidFill>
                  <a:srgbClr val="E3E3E3"/>
                </a:solidFill>
                <a:effectLst/>
                <a:latin typeface="Google Sans"/>
              </a:rPr>
              <a:t>CryptoScholar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 network.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Revenue Model:</a:t>
            </a:r>
            <a:endParaRPr lang="en-GB" b="0" i="0" dirty="0">
              <a:solidFill>
                <a:srgbClr val="E3E3E3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Subscription fees: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Educational institutions may pay annual or monthly subscription fees for access to the platform's verification services.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Transaction fees: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A small fee might be charged for each credential verification request initiated on the platform.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AFA0C-5BB6-5D4B-9FB4-D51BEC2F520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60538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DD250-5E18-4D08-81B9-2112451C6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8C9345-36D9-4CF8-D7D3-E895E98B45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7FC105-E262-2DB3-3FC4-1867B89FB1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Enhanced security: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Blockchain technology ensures the immutability and security of academic records, preventing fraud and unauthorized alterations.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Increased efficiency: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Smart contracts automate verification processes, significantly reducing time and effort compared to manual checks.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Improved transparency: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The tamper-proof nature of blockchain provides a clear audit trail for all verification activities.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Greater control: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Individuals hold cryptographic keys, granting them complete control over who can access and verify their credentials.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Global accessibility: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The platform facilitates seamless verification of credentials across geographical borders.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FC819-83F8-5A4A-13E8-65F1442DD4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AFA0C-5BB6-5D4B-9FB4-D51BEC2F520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6750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2AF6D-E636-D748-7F9B-EE3CF14EA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CE42C3-2C92-ED5F-4A60-5E5306AE1E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008078-22A2-D74F-CF22-AE68C99433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Existing credential verification services: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Traditional verification companies and educational institutions offering verification services.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Emerging blockchain-based solutions: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Other startups or companies developing blockchain-based platforms for credential verification.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905F29-1F64-A9DC-4A36-756261FCD4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AFA0C-5BB6-5D4B-9FB4-D51BEC2F520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317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E6B3A5-0107-65F0-CBAA-66C3D50C3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DA445B-92A8-4C25-ECD7-614628F8FA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BACDB5-C2DC-F1EC-11F4-7FB0E8CAE5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Educational institutions: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Universities, colleges, and other institutions issuing academic credentials.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Employers: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Organizations requiring verification of academic qualifications for job applications.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E3E3E3"/>
                </a:solidFill>
                <a:effectLst/>
                <a:latin typeface="Google Sans"/>
              </a:rPr>
              <a:t>Individuals:</a:t>
            </a:r>
            <a:r>
              <a:rPr lang="en-GB" b="0" i="0" dirty="0">
                <a:solidFill>
                  <a:srgbClr val="E3E3E3"/>
                </a:solidFill>
                <a:effectLst/>
                <a:latin typeface="Google Sans"/>
              </a:rPr>
              <a:t> Students, graduates, and professionals seeking to share and verify their academic achievements.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5DB175-8ACC-CF39-079A-81E9008E14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AFA0C-5BB6-5D4B-9FB4-D51BEC2F520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64241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F45AB-D872-58F5-0EC3-82EACD03F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A9DEC4-139E-C337-EAD2-254D1242B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30C6D2-592D-B005-CDF7-C9A6C3B02B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C126BA-3D8E-04D7-CA2B-416B2F6C07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AFA0C-5BB6-5D4B-9FB4-D51BEC2F520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5634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6669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6300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6189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EA60B18-8C73-CC43-A788-576BB2B02C53}"/>
              </a:ext>
            </a:extLst>
          </p:cNvPr>
          <p:cNvSpPr txBox="1"/>
          <p:nvPr/>
        </p:nvSpPr>
        <p:spPr>
          <a:xfrm>
            <a:off x="2823161" y="3959396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5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r>
              <a:rPr lang="en-GB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Team members: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6EC039-8BC4-364F-B68D-57129526559B}"/>
              </a:ext>
            </a:extLst>
          </p:cNvPr>
          <p:cNvSpPr txBox="1"/>
          <p:nvPr/>
        </p:nvSpPr>
        <p:spPr>
          <a:xfrm>
            <a:off x="3045978" y="915964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name: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0EF44-3BC9-164A-83B7-3C264046F65B}"/>
              </a:ext>
            </a:extLst>
          </p:cNvPr>
          <p:cNvSpPr txBox="1"/>
          <p:nvPr/>
        </p:nvSpPr>
        <p:spPr>
          <a:xfrm>
            <a:off x="5212079" y="6329724"/>
            <a:ext cx="64952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 Hackathon, School of Computing, National College of Ireland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8F8CD77-6D71-EB42-8869-6E5D3FAE6046}"/>
              </a:ext>
            </a:extLst>
          </p:cNvPr>
          <p:cNvSpPr/>
          <p:nvPr/>
        </p:nvSpPr>
        <p:spPr>
          <a:xfrm>
            <a:off x="238539" y="228364"/>
            <a:ext cx="11688417" cy="6361044"/>
          </a:xfrm>
          <a:prstGeom prst="roundRect">
            <a:avLst>
              <a:gd name="adj" fmla="val 1640"/>
            </a:avLst>
          </a:prstGeom>
          <a:noFill/>
          <a:ln>
            <a:solidFill>
              <a:schemeClr val="bg1">
                <a:lumMod val="95000"/>
                <a:alpha val="6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D01A5D-FE7C-6845-8A7D-18A5DB2C1D51}"/>
              </a:ext>
            </a:extLst>
          </p:cNvPr>
          <p:cNvSpPr txBox="1"/>
          <p:nvPr/>
        </p:nvSpPr>
        <p:spPr>
          <a:xfrm>
            <a:off x="2661991" y="2087618"/>
            <a:ext cx="1992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description:</a:t>
            </a:r>
          </a:p>
        </p:txBody>
      </p:sp>
      <p:pic>
        <p:nvPicPr>
          <p:cNvPr id="19" name="Picture 2" descr="Business, concept, idea, innovation, management, project, technology icon -  Download on Iconfinder">
            <a:extLst>
              <a:ext uri="{FF2B5EF4-FFF2-40B4-BE49-F238E27FC236}">
                <a16:creationId xmlns:a16="http://schemas.microsoft.com/office/drawing/2014/main" id="{4EFFC96B-B251-7A4D-89F4-458A3029D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9000"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8699" y="4914900"/>
            <a:ext cx="1152441" cy="115244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B418509-9422-F349-95CE-9A7BF65D3041}"/>
              </a:ext>
            </a:extLst>
          </p:cNvPr>
          <p:cNvSpPr/>
          <p:nvPr/>
        </p:nvSpPr>
        <p:spPr>
          <a:xfrm>
            <a:off x="4690443" y="3916859"/>
            <a:ext cx="6856068" cy="1834896"/>
          </a:xfrm>
          <a:prstGeom prst="roundRect">
            <a:avLst>
              <a:gd name="adj" fmla="val 4560"/>
            </a:avLst>
          </a:prstGeom>
          <a:solidFill>
            <a:schemeClr val="bg1">
              <a:alpha val="79905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F233DF90-861F-6E49-A36B-94029057981F}"/>
              </a:ext>
            </a:extLst>
          </p:cNvPr>
          <p:cNvSpPr/>
          <p:nvPr/>
        </p:nvSpPr>
        <p:spPr>
          <a:xfrm>
            <a:off x="4725926" y="664296"/>
            <a:ext cx="6856069" cy="774695"/>
          </a:xfrm>
          <a:prstGeom prst="roundRect">
            <a:avLst>
              <a:gd name="adj" fmla="val 8236"/>
            </a:avLst>
          </a:prstGeom>
          <a:solidFill>
            <a:schemeClr val="bg1">
              <a:alpha val="79905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F4926143-D239-1243-86AB-4ED873B54001}"/>
              </a:ext>
            </a:extLst>
          </p:cNvPr>
          <p:cNvSpPr/>
          <p:nvPr/>
        </p:nvSpPr>
        <p:spPr>
          <a:xfrm>
            <a:off x="4725926" y="1884937"/>
            <a:ext cx="6843602" cy="1575257"/>
          </a:xfrm>
          <a:prstGeom prst="roundRect">
            <a:avLst>
              <a:gd name="adj" fmla="val 6632"/>
            </a:avLst>
          </a:prstGeom>
          <a:solidFill>
            <a:schemeClr val="bg1">
              <a:alpha val="79905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204BB54-E39C-C644-8662-A6F9DCA526DC}"/>
              </a:ext>
            </a:extLst>
          </p:cNvPr>
          <p:cNvSpPr/>
          <p:nvPr/>
        </p:nvSpPr>
        <p:spPr>
          <a:xfrm>
            <a:off x="4690443" y="3916859"/>
            <a:ext cx="5188871" cy="408623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Eskandar Atrakchi x23137517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FA00288-3774-C246-8A97-DD9DAA964DD3}"/>
              </a:ext>
            </a:extLst>
          </p:cNvPr>
          <p:cNvSpPr/>
          <p:nvPr/>
        </p:nvSpPr>
        <p:spPr>
          <a:xfrm>
            <a:off x="4779187" y="2037777"/>
            <a:ext cx="6464903" cy="683835"/>
          </a:xfrm>
          <a:prstGeom prst="roundRect">
            <a:avLst>
              <a:gd name="adj" fmla="val 10778"/>
            </a:avLst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blockchain to streamline and secure academic credential verification.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FFDC3D-1F4C-4542-9777-7098DFC2FDD1}"/>
              </a:ext>
            </a:extLst>
          </p:cNvPr>
          <p:cNvSpPr txBox="1"/>
          <p:nvPr/>
        </p:nvSpPr>
        <p:spPr>
          <a:xfrm>
            <a:off x="4779187" y="857461"/>
            <a:ext cx="6675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EdChain</a:t>
            </a:r>
            <a:r>
              <a:rPr lang="en-GB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Innovators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42F05F4-F2FF-63DF-0B48-B6B268390A20}"/>
              </a:ext>
            </a:extLst>
          </p:cNvPr>
          <p:cNvGrpSpPr/>
          <p:nvPr/>
        </p:nvGrpSpPr>
        <p:grpSpPr>
          <a:xfrm>
            <a:off x="527303" y="598678"/>
            <a:ext cx="2226684" cy="2455418"/>
            <a:chOff x="454151" y="488950"/>
            <a:chExt cx="1397465" cy="1541018"/>
          </a:xfrm>
        </p:grpSpPr>
        <p:pic>
          <p:nvPicPr>
            <p:cNvPr id="6" name="Picture 5" descr="A black and white logo&#10;&#10;Description automatically generated with low confidence">
              <a:extLst>
                <a:ext uri="{FF2B5EF4-FFF2-40B4-BE49-F238E27FC236}">
                  <a16:creationId xmlns:a16="http://schemas.microsoft.com/office/drawing/2014/main" id="{DC1EE125-7EFB-1B0B-426D-19CB74318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4152" y="488950"/>
              <a:ext cx="1371600" cy="393700"/>
            </a:xfrm>
            <a:prstGeom prst="rect">
              <a:avLst/>
            </a:prstGeom>
          </p:spPr>
        </p:pic>
        <p:pic>
          <p:nvPicPr>
            <p:cNvPr id="7" name="Picture 2" descr="http://www.i-studentadvisor.com/nci/english/nci-english_logo.jpg">
              <a:extLst>
                <a:ext uri="{FF2B5EF4-FFF2-40B4-BE49-F238E27FC236}">
                  <a16:creationId xmlns:a16="http://schemas.microsoft.com/office/drawing/2014/main" id="{77389C51-00C5-B134-52FF-635098E841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8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4151" y="1193721"/>
              <a:ext cx="1397465" cy="836247"/>
            </a:xfrm>
            <a:prstGeom prst="rect">
              <a:avLst/>
            </a:prstGeom>
            <a:noFill/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83937D5-2BFD-744D-39D6-0EB54CE5F0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3895" y="0"/>
            <a:ext cx="47398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488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F8F72F-B31C-7411-632B-39192A137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BAA62C-0B7C-7289-E613-F0704ADB67BA}"/>
              </a:ext>
            </a:extLst>
          </p:cNvPr>
          <p:cNvSpPr/>
          <p:nvPr/>
        </p:nvSpPr>
        <p:spPr>
          <a:xfrm>
            <a:off x="0" y="0"/>
            <a:ext cx="12192000" cy="6944496"/>
          </a:xfrm>
          <a:prstGeom prst="rect">
            <a:avLst/>
          </a:prstGeom>
          <a:gradFill flip="none" rotWithShape="1">
            <a:gsLst>
              <a:gs pos="15000">
                <a:srgbClr val="011893"/>
              </a:gs>
              <a:gs pos="91000">
                <a:srgbClr val="001C5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 descr="A green card with black text&#10;&#10;Description automatically generated">
            <a:extLst>
              <a:ext uri="{FF2B5EF4-FFF2-40B4-BE49-F238E27FC236}">
                <a16:creationId xmlns:a16="http://schemas.microsoft.com/office/drawing/2014/main" id="{925B6168-7EE9-2028-9B91-46839B508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5852159" cy="4523055"/>
          </a:xfrm>
          <a:prstGeom prst="rect">
            <a:avLst/>
          </a:prstGeom>
        </p:spPr>
      </p:pic>
      <p:pic>
        <p:nvPicPr>
          <p:cNvPr id="6" name="Picture 5" descr="A green certificate with black text&#10;&#10;Description automatically generated">
            <a:extLst>
              <a:ext uri="{FF2B5EF4-FFF2-40B4-BE49-F238E27FC236}">
                <a16:creationId xmlns:a16="http://schemas.microsoft.com/office/drawing/2014/main" id="{2D83E7A7-DB17-A333-FB61-AC2CF1E15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1111" y="2104477"/>
            <a:ext cx="6260890" cy="483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81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C928C9-77B2-58F2-89DA-DF0788B69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C0A2520-2E85-D000-4EB2-266E84BCEF6F}"/>
              </a:ext>
            </a:extLst>
          </p:cNvPr>
          <p:cNvSpPr/>
          <p:nvPr/>
        </p:nvSpPr>
        <p:spPr>
          <a:xfrm>
            <a:off x="0" y="0"/>
            <a:ext cx="12192000" cy="6944496"/>
          </a:xfrm>
          <a:prstGeom prst="rect">
            <a:avLst/>
          </a:prstGeom>
          <a:gradFill flip="none" rotWithShape="1">
            <a:gsLst>
              <a:gs pos="15000">
                <a:srgbClr val="011893"/>
              </a:gs>
              <a:gs pos="91000">
                <a:srgbClr val="001C5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7D6027-D8CD-7B4A-1125-213809C56A90}"/>
              </a:ext>
            </a:extLst>
          </p:cNvPr>
          <p:cNvSpPr txBox="1"/>
          <p:nvPr/>
        </p:nvSpPr>
        <p:spPr>
          <a:xfrm>
            <a:off x="3721421" y="3078066"/>
            <a:ext cx="451277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Questions?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E926D3F-373B-64EC-9F6B-E8BAF8376B64}"/>
              </a:ext>
            </a:extLst>
          </p:cNvPr>
          <p:cNvCxnSpPr>
            <a:cxnSpLocks/>
          </p:cNvCxnSpPr>
          <p:nvPr/>
        </p:nvCxnSpPr>
        <p:spPr>
          <a:xfrm>
            <a:off x="3528511" y="2874957"/>
            <a:ext cx="504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CDCBF73-0A03-299A-EBA4-F3C90B7E70A8}"/>
              </a:ext>
            </a:extLst>
          </p:cNvPr>
          <p:cNvCxnSpPr>
            <a:cxnSpLocks/>
          </p:cNvCxnSpPr>
          <p:nvPr/>
        </p:nvCxnSpPr>
        <p:spPr>
          <a:xfrm>
            <a:off x="3528511" y="4028222"/>
            <a:ext cx="504034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B99D6754-9E03-C6C0-A853-6B4938809551}"/>
              </a:ext>
            </a:extLst>
          </p:cNvPr>
          <p:cNvGrpSpPr/>
          <p:nvPr/>
        </p:nvGrpSpPr>
        <p:grpSpPr>
          <a:xfrm>
            <a:off x="3606413" y="2485719"/>
            <a:ext cx="308919" cy="704335"/>
            <a:chOff x="3606963" y="2421924"/>
            <a:chExt cx="308919" cy="70433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17790D6-3423-F0FD-ABB0-561F632DB0B4}"/>
                </a:ext>
              </a:extLst>
            </p:cNvPr>
            <p:cNvCxnSpPr/>
            <p:nvPr/>
          </p:nvCxnSpPr>
          <p:spPr>
            <a:xfrm flipH="1">
              <a:off x="3606963" y="2638966"/>
              <a:ext cx="308919" cy="3089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8A4B04B-F8FF-3C85-E24C-0B09359D9FB1}"/>
                </a:ext>
              </a:extLst>
            </p:cNvPr>
            <p:cNvCxnSpPr/>
            <p:nvPr/>
          </p:nvCxnSpPr>
          <p:spPr>
            <a:xfrm>
              <a:off x="3744086" y="2421924"/>
              <a:ext cx="0" cy="704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140E1E-3928-FAF8-BFE3-A8298C3E9A61}"/>
              </a:ext>
            </a:extLst>
          </p:cNvPr>
          <p:cNvGrpSpPr/>
          <p:nvPr/>
        </p:nvGrpSpPr>
        <p:grpSpPr>
          <a:xfrm>
            <a:off x="8219959" y="3677316"/>
            <a:ext cx="308919" cy="704335"/>
            <a:chOff x="8228392" y="3613521"/>
            <a:chExt cx="308919" cy="70433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8D9ADDF-5553-87B2-C517-44DDBC5851EC}"/>
                </a:ext>
              </a:extLst>
            </p:cNvPr>
            <p:cNvCxnSpPr/>
            <p:nvPr/>
          </p:nvCxnSpPr>
          <p:spPr>
            <a:xfrm flipH="1">
              <a:off x="8228392" y="3805267"/>
              <a:ext cx="308919" cy="3089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387E5D3-0BB9-A614-5296-CF8C609506EC}"/>
                </a:ext>
              </a:extLst>
            </p:cNvPr>
            <p:cNvCxnSpPr/>
            <p:nvPr/>
          </p:nvCxnSpPr>
          <p:spPr>
            <a:xfrm>
              <a:off x="8382851" y="3613521"/>
              <a:ext cx="0" cy="704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5D769B-F0C5-39A1-2930-4F01E3970B76}"/>
              </a:ext>
            </a:extLst>
          </p:cNvPr>
          <p:cNvGrpSpPr/>
          <p:nvPr/>
        </p:nvGrpSpPr>
        <p:grpSpPr>
          <a:xfrm>
            <a:off x="8219959" y="2524941"/>
            <a:ext cx="308919" cy="704335"/>
            <a:chOff x="8228392" y="3613521"/>
            <a:chExt cx="308919" cy="70433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AE92EB2-BACE-FA2D-2B54-164D1B733C11}"/>
                </a:ext>
              </a:extLst>
            </p:cNvPr>
            <p:cNvCxnSpPr/>
            <p:nvPr/>
          </p:nvCxnSpPr>
          <p:spPr>
            <a:xfrm flipH="1">
              <a:off x="8228392" y="3805267"/>
              <a:ext cx="308919" cy="3089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53467C5-1DA0-9CE9-B201-14B5BD3DB9CB}"/>
                </a:ext>
              </a:extLst>
            </p:cNvPr>
            <p:cNvCxnSpPr/>
            <p:nvPr/>
          </p:nvCxnSpPr>
          <p:spPr>
            <a:xfrm>
              <a:off x="8382851" y="3613521"/>
              <a:ext cx="0" cy="704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6E8BC38-608F-8687-A052-8557614E32F7}"/>
              </a:ext>
            </a:extLst>
          </p:cNvPr>
          <p:cNvGrpSpPr/>
          <p:nvPr/>
        </p:nvGrpSpPr>
        <p:grpSpPr>
          <a:xfrm>
            <a:off x="3606413" y="3637880"/>
            <a:ext cx="308919" cy="704335"/>
            <a:chOff x="3606963" y="2421924"/>
            <a:chExt cx="308919" cy="704335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DFAD267-BBF7-1DEA-EE28-FFA65BB7EBD8}"/>
                </a:ext>
              </a:extLst>
            </p:cNvPr>
            <p:cNvCxnSpPr/>
            <p:nvPr/>
          </p:nvCxnSpPr>
          <p:spPr>
            <a:xfrm flipH="1">
              <a:off x="3606963" y="2638966"/>
              <a:ext cx="308919" cy="3089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5990D52-0F26-5F0B-EB56-4457507263DE}"/>
                </a:ext>
              </a:extLst>
            </p:cNvPr>
            <p:cNvCxnSpPr/>
            <p:nvPr/>
          </p:nvCxnSpPr>
          <p:spPr>
            <a:xfrm>
              <a:off x="3744086" y="2421924"/>
              <a:ext cx="0" cy="704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6859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B89D0D0-41A2-2935-3601-DF5411729586}"/>
              </a:ext>
            </a:extLst>
          </p:cNvPr>
          <p:cNvSpPr/>
          <p:nvPr/>
        </p:nvSpPr>
        <p:spPr>
          <a:xfrm>
            <a:off x="0" y="0"/>
            <a:ext cx="12192000" cy="6944496"/>
          </a:xfrm>
          <a:prstGeom prst="rect">
            <a:avLst/>
          </a:prstGeom>
          <a:gradFill flip="none" rotWithShape="1">
            <a:gsLst>
              <a:gs pos="15000">
                <a:srgbClr val="011893"/>
              </a:gs>
              <a:gs pos="91000">
                <a:srgbClr val="001C5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9" name="Picture 18" descr="A logo with white text&#10;&#10;Description automatically generated">
            <a:extLst>
              <a:ext uri="{FF2B5EF4-FFF2-40B4-BE49-F238E27FC236}">
                <a16:creationId xmlns:a16="http://schemas.microsoft.com/office/drawing/2014/main" id="{438172BC-6EBD-0A3C-C3AA-D64A4E6A6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6673" y="1793318"/>
            <a:ext cx="3027680" cy="114257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38EEE2D-763B-A972-FF86-6156FAC88A02}"/>
              </a:ext>
            </a:extLst>
          </p:cNvPr>
          <p:cNvSpPr txBox="1"/>
          <p:nvPr/>
        </p:nvSpPr>
        <p:spPr>
          <a:xfrm>
            <a:off x="1774035" y="3255432"/>
            <a:ext cx="8839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Eskandar Atrakchi, Student &amp; co-founder of Avanzo, Real estate blockchain development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CB6504-6D6D-9E08-9F3D-3F6BB93BFF47}"/>
              </a:ext>
            </a:extLst>
          </p:cNvPr>
          <p:cNvSpPr txBox="1"/>
          <p:nvPr/>
        </p:nvSpPr>
        <p:spPr>
          <a:xfrm>
            <a:off x="1946565" y="216251"/>
            <a:ext cx="883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0" i="0" dirty="0">
                <a:solidFill>
                  <a:schemeClr val="bg1"/>
                </a:solidFill>
                <a:effectLst/>
                <a:latin typeface="Google Sans"/>
              </a:rPr>
              <a:t>Experienced </a:t>
            </a:r>
            <a:r>
              <a:rPr lang="en-GB" sz="3200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and</a:t>
            </a:r>
            <a:r>
              <a:rPr lang="en-GB" sz="3200" b="0" i="0" dirty="0">
                <a:solidFill>
                  <a:schemeClr val="bg1"/>
                </a:solidFill>
                <a:effectLst/>
                <a:latin typeface="Google Sans"/>
              </a:rPr>
              <a:t> Passionate Team Leading the Way</a:t>
            </a:r>
            <a:endParaRPr lang="en-GB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4327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68DFF-06B0-1C8E-A6ED-F60645B17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9CEBF1A-4332-7BDE-E62C-E3CCE9A13A89}"/>
              </a:ext>
            </a:extLst>
          </p:cNvPr>
          <p:cNvSpPr/>
          <p:nvPr/>
        </p:nvSpPr>
        <p:spPr>
          <a:xfrm>
            <a:off x="0" y="0"/>
            <a:ext cx="12192000" cy="6944496"/>
          </a:xfrm>
          <a:prstGeom prst="rect">
            <a:avLst/>
          </a:prstGeom>
          <a:gradFill flip="none" rotWithShape="1">
            <a:gsLst>
              <a:gs pos="15000">
                <a:srgbClr val="011893"/>
              </a:gs>
              <a:gs pos="91000">
                <a:srgbClr val="001C5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 descr="A green card with black text&#10;&#10;Description automatically generated">
            <a:extLst>
              <a:ext uri="{FF2B5EF4-FFF2-40B4-BE49-F238E27FC236}">
                <a16:creationId xmlns:a16="http://schemas.microsoft.com/office/drawing/2014/main" id="{F2ADDBC1-2A36-8EF5-8421-99D34C0AA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504" y="0"/>
            <a:ext cx="8985144" cy="694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982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6534D3C1-95AD-B351-BF04-1890C7FFC5B9}"/>
              </a:ext>
            </a:extLst>
          </p:cNvPr>
          <p:cNvSpPr txBox="1"/>
          <p:nvPr/>
        </p:nvSpPr>
        <p:spPr>
          <a:xfrm>
            <a:off x="7025503" y="4281628"/>
            <a:ext cx="416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Smart contracts automate verification, eliminating manual checks and human error.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68B48F8-C485-144F-01F0-5122C387DCC9}"/>
              </a:ext>
            </a:extLst>
          </p:cNvPr>
          <p:cNvSpPr txBox="1"/>
          <p:nvPr/>
        </p:nvSpPr>
        <p:spPr>
          <a:xfrm>
            <a:off x="6801983" y="1607662"/>
            <a:ext cx="416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The hash value of the certificate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10AC6F5-F853-011D-EC54-EA15679E2F0A}"/>
              </a:ext>
            </a:extLst>
          </p:cNvPr>
          <p:cNvSpPr txBox="1"/>
          <p:nvPr/>
        </p:nvSpPr>
        <p:spPr>
          <a:xfrm>
            <a:off x="6986598" y="6119336"/>
            <a:ext cx="4405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The hash value is found in the blockchain</a:t>
            </a:r>
          </a:p>
        </p:txBody>
      </p:sp>
      <p:pic>
        <p:nvPicPr>
          <p:cNvPr id="51" name="Picture 50" descr="A black and white icon&#10;&#10;Description automatically generated">
            <a:extLst>
              <a:ext uri="{FF2B5EF4-FFF2-40B4-BE49-F238E27FC236}">
                <a16:creationId xmlns:a16="http://schemas.microsoft.com/office/drawing/2014/main" id="{CBA380E8-9A2D-C699-F0B5-FEE8EDB36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6447" y="6488668"/>
            <a:ext cx="615553" cy="369332"/>
          </a:xfrm>
          <a:prstGeom prst="rect">
            <a:avLst/>
          </a:prstGeom>
        </p:spPr>
      </p:pic>
      <p:pic>
        <p:nvPicPr>
          <p:cNvPr id="4" name="Picture 3" descr="A diagram of a blockchain&#10;&#10;Description automatically generated">
            <a:extLst>
              <a:ext uri="{FF2B5EF4-FFF2-40B4-BE49-F238E27FC236}">
                <a16:creationId xmlns:a16="http://schemas.microsoft.com/office/drawing/2014/main" id="{48031F37-80F3-3201-EE48-EE5959DF45D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6801983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AF3FFA-336E-F461-B01D-836508715EC9}"/>
              </a:ext>
            </a:extLst>
          </p:cNvPr>
          <p:cNvSpPr txBox="1"/>
          <p:nvPr/>
        </p:nvSpPr>
        <p:spPr>
          <a:xfrm>
            <a:off x="0" y="4558627"/>
            <a:ext cx="225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The certificate block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A94740-CAAD-9A86-91EE-90B9A6D4A643}"/>
              </a:ext>
            </a:extLst>
          </p:cNvPr>
          <p:cNvCxnSpPr/>
          <p:nvPr/>
        </p:nvCxnSpPr>
        <p:spPr>
          <a:xfrm>
            <a:off x="615553" y="4927959"/>
            <a:ext cx="2442607" cy="11913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A37297E-3CB4-0816-D69D-5A8C5DB932E6}"/>
              </a:ext>
            </a:extLst>
          </p:cNvPr>
          <p:cNvCxnSpPr>
            <a:cxnSpLocks/>
          </p:cNvCxnSpPr>
          <p:nvPr/>
        </p:nvCxnSpPr>
        <p:spPr>
          <a:xfrm flipH="1">
            <a:off x="5273040" y="4609269"/>
            <a:ext cx="1713558" cy="595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4AA476A-46D0-4D9D-3D55-FFFFF23342B4}"/>
              </a:ext>
            </a:extLst>
          </p:cNvPr>
          <p:cNvCxnSpPr>
            <a:cxnSpLocks/>
            <a:stCxn id="37" idx="1"/>
          </p:cNvCxnSpPr>
          <p:nvPr/>
        </p:nvCxnSpPr>
        <p:spPr>
          <a:xfrm flipH="1" flipV="1">
            <a:off x="4140936" y="6231118"/>
            <a:ext cx="2845662" cy="72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FA29419-9008-B41A-BC3D-28BEF689051B}"/>
              </a:ext>
            </a:extLst>
          </p:cNvPr>
          <p:cNvCxnSpPr>
            <a:cxnSpLocks/>
          </p:cNvCxnSpPr>
          <p:nvPr/>
        </p:nvCxnSpPr>
        <p:spPr>
          <a:xfrm flipH="1">
            <a:off x="3840786" y="1976994"/>
            <a:ext cx="3037534" cy="2201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81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BF8D-54B2-B0BA-7E7B-A5CED51694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644A07-D7CA-A366-E8CA-47D0470C6096}"/>
              </a:ext>
            </a:extLst>
          </p:cNvPr>
          <p:cNvSpPr/>
          <p:nvPr/>
        </p:nvSpPr>
        <p:spPr>
          <a:xfrm>
            <a:off x="0" y="-43248"/>
            <a:ext cx="12192000" cy="6944496"/>
          </a:xfrm>
          <a:prstGeom prst="rect">
            <a:avLst/>
          </a:prstGeom>
          <a:gradFill flip="none" rotWithShape="1">
            <a:gsLst>
              <a:gs pos="15000">
                <a:srgbClr val="011893"/>
              </a:gs>
              <a:gs pos="91000">
                <a:srgbClr val="001C5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8A10E0-D32C-C2FA-1741-76525AD73AD7}"/>
              </a:ext>
            </a:extLst>
          </p:cNvPr>
          <p:cNvSpPr txBox="1"/>
          <p:nvPr/>
        </p:nvSpPr>
        <p:spPr>
          <a:xfrm>
            <a:off x="2901171" y="1225689"/>
            <a:ext cx="896570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400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The core technology behind </a:t>
            </a:r>
            <a:r>
              <a:rPr lang="en-GB" sz="2400" b="0" i="0" dirty="0" err="1">
                <a:solidFill>
                  <a:srgbClr val="E3E3E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EdChain</a:t>
            </a:r>
            <a:r>
              <a:rPr lang="en-GB" sz="2400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Innovators, blockchain, is well-established and proven in various industries.</a:t>
            </a:r>
          </a:p>
          <a:p>
            <a:pPr algn="l"/>
            <a:endParaRPr lang="en-GB" sz="2400" dirty="0">
              <a:solidFill>
                <a:srgbClr val="E3E3E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endParaRPr lang="en-GB" sz="2400" dirty="0">
              <a:solidFill>
                <a:srgbClr val="E3E3E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endParaRPr lang="en-GB" sz="2400" b="0" i="0" dirty="0">
              <a:solidFill>
                <a:srgbClr val="E3E3E3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r>
              <a:rPr lang="en-GB" sz="2400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Experienced development team with a clear understanding of the technical challenges and potential solutions.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2400" dirty="0">
              <a:solidFill>
                <a:srgbClr val="E3E3E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endParaRPr lang="en-GB" sz="2400" b="0" i="0" dirty="0">
              <a:solidFill>
                <a:srgbClr val="E3E3E3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endParaRPr lang="en-GB" sz="2400" dirty="0">
              <a:solidFill>
                <a:srgbClr val="E3E3E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endParaRPr lang="en-GB" sz="2400" b="0" i="0" dirty="0">
              <a:solidFill>
                <a:srgbClr val="E3E3E3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endParaRPr lang="en-GB" sz="2400" b="0" i="0" dirty="0">
              <a:solidFill>
                <a:srgbClr val="E3E3E3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r>
              <a:rPr lang="en-GB" sz="2400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Growing demand for secure and efficient credential verification methods across the education sector.</a:t>
            </a:r>
          </a:p>
          <a:p>
            <a:pPr algn="ctr"/>
            <a:endParaRPr lang="en-GB" sz="2400" b="1" dirty="0">
              <a:solidFill>
                <a:schemeClr val="accent5">
                  <a:lumMod val="60000"/>
                  <a:lumOff val="4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A cubes connected to a network&#10;&#10;Description automatically generated">
            <a:extLst>
              <a:ext uri="{FF2B5EF4-FFF2-40B4-BE49-F238E27FC236}">
                <a16:creationId xmlns:a16="http://schemas.microsoft.com/office/drawing/2014/main" id="{C87D694C-1DDA-0340-54AD-F7B64F9C7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72" y="1124089"/>
            <a:ext cx="2054345" cy="1120303"/>
          </a:xfrm>
          <a:prstGeom prst="rect">
            <a:avLst/>
          </a:prstGeom>
        </p:spPr>
      </p:pic>
      <p:pic>
        <p:nvPicPr>
          <p:cNvPr id="23" name="Picture 22" descr="A person sitting in front of a large screen&#10;&#10;Description automatically generated">
            <a:extLst>
              <a:ext uri="{FF2B5EF4-FFF2-40B4-BE49-F238E27FC236}">
                <a16:creationId xmlns:a16="http://schemas.microsoft.com/office/drawing/2014/main" id="{BC41336B-71AE-AA1D-A9D0-BB79699F3C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172" y="2735718"/>
            <a:ext cx="2279637" cy="1839707"/>
          </a:xfrm>
          <a:prstGeom prst="rect">
            <a:avLst/>
          </a:prstGeom>
        </p:spPr>
      </p:pic>
      <p:pic>
        <p:nvPicPr>
          <p:cNvPr id="25" name="Picture 24" descr="A blue graph with a arrow pointing up&#10;&#10;Description automatically generated">
            <a:extLst>
              <a:ext uri="{FF2B5EF4-FFF2-40B4-BE49-F238E27FC236}">
                <a16:creationId xmlns:a16="http://schemas.microsoft.com/office/drawing/2014/main" id="{552C2428-488C-2418-6C34-C829209EB2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165" y="5653569"/>
            <a:ext cx="2146644" cy="100726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B15FFDE-F094-2712-D8FF-36D2049B842C}"/>
              </a:ext>
            </a:extLst>
          </p:cNvPr>
          <p:cNvSpPr txBox="1"/>
          <p:nvPr/>
        </p:nvSpPr>
        <p:spPr>
          <a:xfrm>
            <a:off x="3569830" y="0"/>
            <a:ext cx="89657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E" sz="48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Is It Feasible?</a:t>
            </a:r>
            <a:endParaRPr lang="en-GB" sz="4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1235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C95A899-C724-9428-6265-B510CFBB1765}"/>
              </a:ext>
            </a:extLst>
          </p:cNvPr>
          <p:cNvSpPr/>
          <p:nvPr/>
        </p:nvSpPr>
        <p:spPr>
          <a:xfrm>
            <a:off x="0" y="0"/>
            <a:ext cx="12192000" cy="6944496"/>
          </a:xfrm>
          <a:prstGeom prst="rect">
            <a:avLst/>
          </a:prstGeom>
          <a:gradFill flip="none" rotWithShape="1">
            <a:gsLst>
              <a:gs pos="15000">
                <a:srgbClr val="011893"/>
              </a:gs>
              <a:gs pos="91000">
                <a:srgbClr val="001C5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C2BD-8DF7-DBD9-2643-778E85FD4B2A}"/>
              </a:ext>
            </a:extLst>
          </p:cNvPr>
          <p:cNvSpPr txBox="1"/>
          <p:nvPr/>
        </p:nvSpPr>
        <p:spPr>
          <a:xfrm>
            <a:off x="1434986" y="1093768"/>
            <a:ext cx="89657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400" b="1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Cost Breakdown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Development (SCs)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Operations</a:t>
            </a:r>
            <a:endParaRPr lang="en-GB" sz="2400" b="1" dirty="0">
              <a:solidFill>
                <a:srgbClr val="E3E3E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Integration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2400" dirty="0">
              <a:solidFill>
                <a:srgbClr val="E3E3E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0E2B6C-592E-767F-2BBD-0C2AD1A3E7CB}"/>
              </a:ext>
            </a:extLst>
          </p:cNvPr>
          <p:cNvSpPr txBox="1"/>
          <p:nvPr/>
        </p:nvSpPr>
        <p:spPr>
          <a:xfrm>
            <a:off x="1434986" y="3032760"/>
            <a:ext cx="89657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400" b="1" i="0" dirty="0">
                <a:solidFill>
                  <a:srgbClr val="E3E3E3"/>
                </a:solidFill>
                <a:effectLst/>
                <a:latin typeface="Google Sans"/>
              </a:rPr>
              <a:t>Funding Strategies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rgbClr val="E3E3E3"/>
                </a:solidFill>
                <a:effectLst/>
                <a:latin typeface="Google Sans"/>
              </a:rPr>
              <a:t>Grant funding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rgbClr val="E3E3E3"/>
                </a:solidFill>
                <a:effectLst/>
                <a:latin typeface="Google Sans"/>
              </a:rPr>
              <a:t>Venture Capital</a:t>
            </a:r>
            <a:endParaRPr lang="en-GB" sz="2400" b="1" dirty="0">
              <a:solidFill>
                <a:srgbClr val="E3E3E3"/>
              </a:solidFill>
              <a:latin typeface="Google Sans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rgbClr val="E3E3E3"/>
                </a:solidFill>
                <a:effectLst/>
                <a:latin typeface="Google Sans"/>
              </a:rPr>
              <a:t>Token-based incentive system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2400" dirty="0">
              <a:solidFill>
                <a:srgbClr val="E3E3E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73A56-EE30-55D5-1AB6-5CEB2F84502A}"/>
              </a:ext>
            </a:extLst>
          </p:cNvPr>
          <p:cNvSpPr txBox="1"/>
          <p:nvPr/>
        </p:nvSpPr>
        <p:spPr>
          <a:xfrm>
            <a:off x="1434985" y="5064760"/>
            <a:ext cx="89657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400" b="1" i="0" dirty="0">
                <a:solidFill>
                  <a:srgbClr val="E3E3E3"/>
                </a:solidFill>
                <a:effectLst/>
                <a:latin typeface="Google Sans"/>
              </a:rPr>
              <a:t>Revenue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rgbClr val="E3E3E3"/>
                </a:solidFill>
                <a:effectLst/>
                <a:latin typeface="Google Sans"/>
              </a:rPr>
              <a:t>Subscription fees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rgbClr val="E3E3E3"/>
                </a:solidFill>
                <a:effectLst/>
                <a:latin typeface="Google Sans"/>
              </a:rPr>
              <a:t>Transaction fees</a:t>
            </a:r>
            <a:endParaRPr lang="en-GB" sz="2400" dirty="0">
              <a:solidFill>
                <a:srgbClr val="E3E3E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FB34406-3FB6-B4F0-BFAD-7713FE0EA5E0}"/>
              </a:ext>
            </a:extLst>
          </p:cNvPr>
          <p:cNvSpPr txBox="1"/>
          <p:nvPr/>
        </p:nvSpPr>
        <p:spPr>
          <a:xfrm>
            <a:off x="4657999" y="196671"/>
            <a:ext cx="46656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4800" b="1" dirty="0">
                <a:solidFill>
                  <a:srgbClr val="E3E3E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Financing </a:t>
            </a:r>
          </a:p>
        </p:txBody>
      </p:sp>
    </p:spTree>
    <p:extLst>
      <p:ext uri="{BB962C8B-B14F-4D97-AF65-F5344CB8AC3E}">
        <p14:creationId xmlns:p14="http://schemas.microsoft.com/office/powerpoint/2010/main" val="1629123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6902B-CD93-E29C-CAE6-554CB7394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C5D1313-F869-F68E-D122-343B19ACD3F1}"/>
              </a:ext>
            </a:extLst>
          </p:cNvPr>
          <p:cNvSpPr/>
          <p:nvPr/>
        </p:nvSpPr>
        <p:spPr>
          <a:xfrm>
            <a:off x="0" y="0"/>
            <a:ext cx="12192000" cy="6944496"/>
          </a:xfrm>
          <a:prstGeom prst="rect">
            <a:avLst/>
          </a:prstGeom>
          <a:gradFill flip="none" rotWithShape="1">
            <a:gsLst>
              <a:gs pos="15000">
                <a:srgbClr val="011893"/>
              </a:gs>
              <a:gs pos="91000">
                <a:srgbClr val="001C5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897878-B73F-7BFB-D904-4B50F194781D}"/>
              </a:ext>
            </a:extLst>
          </p:cNvPr>
          <p:cNvSpPr txBox="1"/>
          <p:nvPr/>
        </p:nvSpPr>
        <p:spPr>
          <a:xfrm>
            <a:off x="4399280" y="91823"/>
            <a:ext cx="2984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Marketing Plan </a:t>
            </a:r>
          </a:p>
        </p:txBody>
      </p:sp>
      <p:pic>
        <p:nvPicPr>
          <p:cNvPr id="19" name="Picture 18" descr="A red and blue lock and keyhole icons&#10;&#10;Description automatically generated">
            <a:extLst>
              <a:ext uri="{FF2B5EF4-FFF2-40B4-BE49-F238E27FC236}">
                <a16:creationId xmlns:a16="http://schemas.microsoft.com/office/drawing/2014/main" id="{A7BE971C-5E05-71AC-CC09-0DB15495D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795" y="632519"/>
            <a:ext cx="1608894" cy="95894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D153713-102E-1B50-194C-DE66DDF574B3}"/>
              </a:ext>
            </a:extLst>
          </p:cNvPr>
          <p:cNvSpPr txBox="1"/>
          <p:nvPr/>
        </p:nvSpPr>
        <p:spPr>
          <a:xfrm>
            <a:off x="3107295" y="632519"/>
            <a:ext cx="32816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i="0" dirty="0">
                <a:solidFill>
                  <a:srgbClr val="E3E3E3"/>
                </a:solidFill>
                <a:effectLst/>
                <a:latin typeface="Google Sans"/>
              </a:rPr>
              <a:t>Enhanced security</a:t>
            </a:r>
            <a:endParaRPr lang="en-GB" sz="3200" b="1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Picture 21" descr="A graph with a blue arrow pointing up&#10;&#10;Description automatically generated">
            <a:extLst>
              <a:ext uri="{FF2B5EF4-FFF2-40B4-BE49-F238E27FC236}">
                <a16:creationId xmlns:a16="http://schemas.microsoft.com/office/drawing/2014/main" id="{7BFFFD93-3657-43AD-369F-A71596E0B9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793" y="1827204"/>
            <a:ext cx="1608895" cy="96833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7CD74DB-2ABF-5960-E273-7632E30478DE}"/>
              </a:ext>
            </a:extLst>
          </p:cNvPr>
          <p:cNvSpPr txBox="1"/>
          <p:nvPr/>
        </p:nvSpPr>
        <p:spPr>
          <a:xfrm>
            <a:off x="3132870" y="1898650"/>
            <a:ext cx="3546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i="0" dirty="0">
                <a:solidFill>
                  <a:srgbClr val="E3E3E3"/>
                </a:solidFill>
                <a:effectLst/>
                <a:latin typeface="Google Sans"/>
              </a:rPr>
              <a:t>Increased efficiency</a:t>
            </a:r>
            <a:endParaRPr lang="en-GB" sz="3200" b="1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Picture 24" descr="A computer screen with blue text&#10;&#10;Description automatically generated">
            <a:extLst>
              <a:ext uri="{FF2B5EF4-FFF2-40B4-BE49-F238E27FC236}">
                <a16:creationId xmlns:a16="http://schemas.microsoft.com/office/drawing/2014/main" id="{0DF33630-BD80-6353-7E30-F83BD60A49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0811" y="3012488"/>
            <a:ext cx="1654630" cy="108826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60D9091-CDD6-C861-BEF0-CB20AB0D119F}"/>
              </a:ext>
            </a:extLst>
          </p:cNvPr>
          <p:cNvSpPr txBox="1"/>
          <p:nvPr/>
        </p:nvSpPr>
        <p:spPr>
          <a:xfrm>
            <a:off x="3246876" y="3083356"/>
            <a:ext cx="41364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i="0" dirty="0">
                <a:solidFill>
                  <a:srgbClr val="E3E3E3"/>
                </a:solidFill>
                <a:effectLst/>
                <a:latin typeface="Google Sans"/>
              </a:rPr>
              <a:t>Improved transparency</a:t>
            </a:r>
            <a:endParaRPr lang="en-GB" sz="3200" b="1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 descr="A computer screen shot of a login&#10;&#10;Description automatically generated">
            <a:extLst>
              <a:ext uri="{FF2B5EF4-FFF2-40B4-BE49-F238E27FC236}">
                <a16:creationId xmlns:a16="http://schemas.microsoft.com/office/drawing/2014/main" id="{9880A853-4896-3C75-1DC6-C3D4F284D5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0793" y="4317703"/>
            <a:ext cx="1624647" cy="96833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27FE3A2-B94D-8C77-36DC-D36F8238DEF0}"/>
              </a:ext>
            </a:extLst>
          </p:cNvPr>
          <p:cNvSpPr txBox="1"/>
          <p:nvPr/>
        </p:nvSpPr>
        <p:spPr>
          <a:xfrm>
            <a:off x="3246876" y="4421573"/>
            <a:ext cx="27878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i="0" dirty="0">
                <a:solidFill>
                  <a:srgbClr val="E3E3E3"/>
                </a:solidFill>
                <a:effectLst/>
                <a:latin typeface="Google Sans"/>
              </a:rPr>
              <a:t>Greater control</a:t>
            </a:r>
            <a:endParaRPr lang="en-GB" sz="3200" b="1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" name="Picture 30" descr="A map of the world with points of the location&#10;&#10;Description automatically generated">
            <a:extLst>
              <a:ext uri="{FF2B5EF4-FFF2-40B4-BE49-F238E27FC236}">
                <a16:creationId xmlns:a16="http://schemas.microsoft.com/office/drawing/2014/main" id="{1A9BDDAB-ED25-9052-BB79-DF0B9DC192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0793" y="5620469"/>
            <a:ext cx="1624647" cy="74625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CD1ED3B-422B-575D-D68E-F60416552AB8}"/>
              </a:ext>
            </a:extLst>
          </p:cNvPr>
          <p:cNvSpPr txBox="1"/>
          <p:nvPr/>
        </p:nvSpPr>
        <p:spPr>
          <a:xfrm>
            <a:off x="3194778" y="5729183"/>
            <a:ext cx="34227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i="0" dirty="0">
                <a:solidFill>
                  <a:srgbClr val="E3E3E3"/>
                </a:solidFill>
                <a:effectLst/>
                <a:latin typeface="Google Sans"/>
              </a:rPr>
              <a:t>Global accessibility</a:t>
            </a:r>
            <a:endParaRPr lang="en-GB" sz="3200" b="1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396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740220-4E0D-8951-F048-FB3137B42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F105BF-FC2E-728E-7DD3-2CFF9B4111F1}"/>
              </a:ext>
            </a:extLst>
          </p:cNvPr>
          <p:cNvSpPr/>
          <p:nvPr/>
        </p:nvSpPr>
        <p:spPr>
          <a:xfrm>
            <a:off x="0" y="0"/>
            <a:ext cx="12192000" cy="6944496"/>
          </a:xfrm>
          <a:prstGeom prst="rect">
            <a:avLst/>
          </a:prstGeom>
          <a:gradFill flip="none" rotWithShape="1">
            <a:gsLst>
              <a:gs pos="15000">
                <a:srgbClr val="011893"/>
              </a:gs>
              <a:gs pos="91000">
                <a:srgbClr val="001C5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20095D-E863-4FE7-4EE6-65A98F4844CC}"/>
              </a:ext>
            </a:extLst>
          </p:cNvPr>
          <p:cNvSpPr txBox="1"/>
          <p:nvPr/>
        </p:nvSpPr>
        <p:spPr>
          <a:xfrm>
            <a:off x="4399280" y="91823"/>
            <a:ext cx="2984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Competitors</a:t>
            </a:r>
          </a:p>
        </p:txBody>
      </p:sp>
      <p:pic>
        <p:nvPicPr>
          <p:cNvPr id="5" name="Picture 4" descr="A hand pointing at a word cloud&#10;&#10;Description automatically generated">
            <a:extLst>
              <a:ext uri="{FF2B5EF4-FFF2-40B4-BE49-F238E27FC236}">
                <a16:creationId xmlns:a16="http://schemas.microsoft.com/office/drawing/2014/main" id="{2352D68C-0EF7-46AC-AD56-E7A8DE88E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870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121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4DA50-5EF7-6CA6-7F1A-5455C723A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40A3CFB-8563-F355-7B18-AD141D2C3857}"/>
              </a:ext>
            </a:extLst>
          </p:cNvPr>
          <p:cNvSpPr/>
          <p:nvPr/>
        </p:nvSpPr>
        <p:spPr>
          <a:xfrm>
            <a:off x="0" y="0"/>
            <a:ext cx="12192000" cy="6944496"/>
          </a:xfrm>
          <a:prstGeom prst="rect">
            <a:avLst/>
          </a:prstGeom>
          <a:gradFill flip="none" rotWithShape="1">
            <a:gsLst>
              <a:gs pos="15000">
                <a:srgbClr val="011893"/>
              </a:gs>
              <a:gs pos="91000">
                <a:srgbClr val="001C5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D37310-04A7-3C0A-CDA4-2FA895A7C77C}"/>
              </a:ext>
            </a:extLst>
          </p:cNvPr>
          <p:cNvSpPr txBox="1"/>
          <p:nvPr/>
        </p:nvSpPr>
        <p:spPr>
          <a:xfrm>
            <a:off x="4399280" y="91823"/>
            <a:ext cx="2984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Competitors</a:t>
            </a:r>
          </a:p>
        </p:txBody>
      </p:sp>
      <p:pic>
        <p:nvPicPr>
          <p:cNvPr id="5" name="Picture 4" descr="A hand pointing at a word cloud&#10;&#10;Description automatically generated">
            <a:extLst>
              <a:ext uri="{FF2B5EF4-FFF2-40B4-BE49-F238E27FC236}">
                <a16:creationId xmlns:a16="http://schemas.microsoft.com/office/drawing/2014/main" id="{17F26A38-CFC8-ED40-66CB-2FC9D80CA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8705088"/>
          </a:xfrm>
          <a:prstGeom prst="rect">
            <a:avLst/>
          </a:prstGeom>
        </p:spPr>
      </p:pic>
      <p:pic>
        <p:nvPicPr>
          <p:cNvPr id="6" name="Picture 5" descr="A group of people holding signs&#10;&#10;Description automatically generated">
            <a:extLst>
              <a:ext uri="{FF2B5EF4-FFF2-40B4-BE49-F238E27FC236}">
                <a16:creationId xmlns:a16="http://schemas.microsoft.com/office/drawing/2014/main" id="{1019F2BF-1DB3-2442-7AE2-413CA9F10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68961" y="0"/>
            <a:ext cx="13113173" cy="737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329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559</Words>
  <Application>Microsoft Office PowerPoint</Application>
  <PresentationFormat>Widescreen</PresentationFormat>
  <Paragraphs>82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Google Sans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 Del Rosal</dc:creator>
  <cp:lastModifiedBy>Eskandar Atrakchi</cp:lastModifiedBy>
  <cp:revision>50</cp:revision>
  <dcterms:created xsi:type="dcterms:W3CDTF">2023-03-13T11:47:38Z</dcterms:created>
  <dcterms:modified xsi:type="dcterms:W3CDTF">2024-02-28T14:27:13Z</dcterms:modified>
</cp:coreProperties>
</file>

<file path=docProps/thumbnail.jpeg>
</file>